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5"/>
  </p:notesMasterIdLst>
  <p:sldIdLst>
    <p:sldId id="305" r:id="rId2"/>
    <p:sldId id="306" r:id="rId3"/>
    <p:sldId id="262" r:id="rId4"/>
    <p:sldId id="295" r:id="rId5"/>
    <p:sldId id="296" r:id="rId6"/>
    <p:sldId id="307" r:id="rId7"/>
    <p:sldId id="308" r:id="rId8"/>
    <p:sldId id="297" r:id="rId9"/>
    <p:sldId id="303" r:id="rId10"/>
    <p:sldId id="301" r:id="rId11"/>
    <p:sldId id="302" r:id="rId12"/>
    <p:sldId id="304" r:id="rId13"/>
    <p:sldId id="30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3" autoAdjust="0"/>
    <p:restoredTop sz="60061" autoAdjust="0"/>
  </p:normalViewPr>
  <p:slideViewPr>
    <p:cSldViewPr snapToGrid="0">
      <p:cViewPr varScale="1">
        <p:scale>
          <a:sx n="103" d="100"/>
          <a:sy n="103" d="100"/>
        </p:scale>
        <p:origin x="-198" y="-84"/>
      </p:cViewPr>
      <p:guideLst>
        <p:guide orient="horz" pos="2160"/>
        <p:guide pos="3840"/>
      </p:guideLst>
    </p:cSldViewPr>
  </p:slideViewPr>
  <p:notesTextViewPr>
    <p:cViewPr>
      <p:scale>
        <a:sx n="1" d="1"/>
        <a:sy n="1" d="1"/>
      </p:scale>
      <p:origin x="0" y="0"/>
    </p:cViewPr>
  </p:notesTextViewPr>
  <p:notesViewPr>
    <p:cSldViewPr snapToGrid="0">
      <p:cViewPr varScale="1">
        <p:scale>
          <a:sx n="77" d="100"/>
          <a:sy n="77" d="100"/>
        </p:scale>
        <p:origin x="-331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414456-DEEF-4972-B698-60218FD09197}" type="datetimeFigureOut">
              <a:rPr lang="en-US" smtClean="0"/>
              <a:pPr/>
              <a:t>7/31/2017</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30BC76-76F8-4FB8-83AB-63CD4BC2D091}" type="slidenum">
              <a:rPr lang="en-US" smtClean="0"/>
              <a:pPr/>
              <a:t>‹#›</a:t>
            </a:fld>
            <a:endParaRPr lang="fr-FR"/>
          </a:p>
        </p:txBody>
      </p:sp>
    </p:spTree>
    <p:extLst>
      <p:ext uri="{BB962C8B-B14F-4D97-AF65-F5344CB8AC3E}">
        <p14:creationId xmlns:p14="http://schemas.microsoft.com/office/powerpoint/2010/main"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b="1" dirty="0"/>
              <a:t>Remarque :  Il s'agit simplement d'une diapositive de couverture. Elle ne fait pas partie des diapositives numérotées dans le Guide du formateur.  </a:t>
            </a:r>
          </a:p>
          <a:p>
            <a:pPr eaLnBrk="1" hangingPunct="1">
              <a:spcBef>
                <a:spcPct val="0"/>
              </a:spcBef>
            </a:pPr>
            <a:endParaRPr lang="fr-FR" dirty="0"/>
          </a:p>
        </p:txBody>
      </p:sp>
      <p:sp>
        <p:nvSpPr>
          <p:cNvPr id="33796" name="Slide Number Placeholder 3"/>
          <p:cNvSpPr>
            <a:spLocks noGrp="1"/>
          </p:cNvSpPr>
          <p:nvPr>
            <p:ph type="sldNum" sz="quarter" idx="5"/>
          </p:nvPr>
        </p:nvSpPr>
        <p:spPr bwMode="auto">
          <a:noFill/>
          <a:ln>
            <a:miter lim="800000"/>
            <a:headEnd/>
            <a:tailEnd/>
          </a:ln>
        </p:spPr>
        <p:txBody>
          <a:bodyPr/>
          <a:lstStyle/>
          <a:p>
            <a:fld id="{6B50E068-5435-4A7C-97E9-DFFC9F13A327}" type="slidenum">
              <a:rPr lang="en-US">
                <a:solidFill>
                  <a:prstClr val="black"/>
                </a:solidFill>
              </a:rPr>
              <a:pPr/>
              <a:t>1</a:t>
            </a:fld>
            <a:endParaRPr lang="fr-FR">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accent4">
                  <a:lumMod val="75000"/>
                </a:schemeClr>
              </a:buClr>
              <a:buFont typeface="Arial" panose="020B0604020202020204" pitchFamily="34" charset="0"/>
              <a:buNone/>
            </a:pPr>
            <a:r>
              <a:rPr lang="fr-FR" smtClean="0"/>
              <a:t>Regardons maintenant de plus près le rôle de l'intervenant. Il s'agit du rôle principal d'un guide ou d'un formateur travaillant sur un processus impliquant la divulgation, l'apprentissage, la prise de décision, l'action et la transformation personnelle de la survivante. Il gère les attentes de la survivante et les siennes. L'intervenant peut ne pas être capable de trouver des solutions à tous les besoins de la survivante, et il utilise le pouvoir avec plutôt que le pouvoir sur.</a:t>
            </a:r>
          </a:p>
          <a:p>
            <a:pPr>
              <a:buClr>
                <a:schemeClr val="accent4">
                  <a:lumMod val="75000"/>
                </a:schemeClr>
              </a:buClr>
              <a:buFont typeface="Arial" panose="020B0604020202020204" pitchFamily="34" charset="0"/>
              <a:buChar char="•"/>
            </a:pPr>
            <a:endParaRPr lang="fr-FR" dirty="0"/>
          </a:p>
          <a:p>
            <a:r>
              <a:rPr lang="fr-FR" smtClean="0"/>
              <a:t>Un intervenant doit soutenir une survivante pour qu'elle puisse faire des choses plutôt que de les faire POUR elle. </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10</a:t>
            </a:fld>
            <a:endParaRPr lang="fr-FR"/>
          </a:p>
        </p:txBody>
      </p:sp>
    </p:spTree>
    <p:extLst>
      <p:ext uri="{BB962C8B-B14F-4D97-AF65-F5344CB8AC3E}">
        <p14:creationId xmlns:p14="http://schemas.microsoft.com/office/powerpoint/2010/main" val="3378152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Dans votre rôle d'intervenant, vous avez des responsabilités fondamentales dans le cadre de votre travail avec les survivantes, qui sont exposées ici. Outre les activités dans la gestion des cas, elles comprennent également les compétences essentielles pour travailler efficacement avec les survivantes. Comment cadrent-elles avec les responsabilités que vous avez identifiées lors de la précédente activité ?</a:t>
            </a:r>
          </a:p>
          <a:p>
            <a:endParaRPr lang="fr-FR" baseline="0" dirty="0"/>
          </a:p>
          <a:p>
            <a:r>
              <a:rPr lang="fr-FR" sz="1200" kern="1200" baseline="0" dirty="0">
                <a:solidFill>
                  <a:schemeClr val="tx1"/>
                </a:solidFill>
                <a:latin typeface="+mn-lt"/>
              </a:rPr>
              <a:t>1) Se servir de ses connaissances des VBG dans son travail et fournir aux survivantes des informations sur la violence qu'elles</a:t>
            </a:r>
          </a:p>
          <a:p>
            <a:r>
              <a:rPr lang="fr-FR" sz="1200" kern="1200" baseline="0" dirty="0">
                <a:solidFill>
                  <a:schemeClr val="tx1"/>
                </a:solidFill>
                <a:latin typeface="+mn-lt"/>
              </a:rPr>
              <a:t>ont subie qui pourraient les aider à se rétablir.</a:t>
            </a:r>
          </a:p>
          <a:p>
            <a:endParaRPr lang="fr-FR" sz="1200" kern="1200" baseline="0" dirty="0">
              <a:solidFill>
                <a:schemeClr val="tx1"/>
              </a:solidFill>
              <a:latin typeface="+mn-lt"/>
              <a:ea typeface="+mn-ea"/>
              <a:cs typeface="+mn-cs"/>
            </a:endParaRPr>
          </a:p>
          <a:p>
            <a:r>
              <a:rPr lang="fr-FR" sz="1200" kern="1200" baseline="0" dirty="0">
                <a:solidFill>
                  <a:schemeClr val="tx1"/>
                </a:solidFill>
                <a:latin typeface="+mn-lt"/>
              </a:rPr>
              <a:t>2) Communiquer avec les survivantes de façon à établir une relation, à inspirer confiance et à favoriser leur guérison et leur rétablissement.</a:t>
            </a:r>
          </a:p>
          <a:p>
            <a:endParaRPr lang="fr-FR" sz="1200" kern="1200" baseline="0" dirty="0">
              <a:solidFill>
                <a:schemeClr val="tx1"/>
              </a:solidFill>
              <a:latin typeface="+mn-lt"/>
              <a:ea typeface="+mn-ea"/>
              <a:cs typeface="+mn-cs"/>
            </a:endParaRPr>
          </a:p>
          <a:p>
            <a:r>
              <a:rPr lang="fr-FR" sz="1200" kern="1200" baseline="0" dirty="0">
                <a:solidFill>
                  <a:schemeClr val="tx1"/>
                </a:solidFill>
                <a:latin typeface="+mn-lt"/>
              </a:rPr>
              <a:t>3) Exécuter les étapes et les procédures de gestion des cas avec les survivantes. Pour cela, vous devez :</a:t>
            </a:r>
          </a:p>
          <a:p>
            <a:pPr>
              <a:buFont typeface="Arial" pitchFamily="34" charset="0"/>
              <a:buChar char="•"/>
            </a:pPr>
            <a:r>
              <a:rPr lang="fr-FR" sz="1200" kern="1200" baseline="0" dirty="0">
                <a:solidFill>
                  <a:schemeClr val="tx1"/>
                </a:solidFill>
                <a:latin typeface="+mn-lt"/>
              </a:rPr>
              <a:t>Suivre les procédures de consentement/d'assentiment éclairé, notamment la procédure modifiée de consentement/d'assentiment éclairé</a:t>
            </a:r>
          </a:p>
          <a:p>
            <a:pPr>
              <a:buFont typeface="Arial" pitchFamily="34" charset="0"/>
              <a:buChar char="•"/>
            </a:pPr>
            <a:r>
              <a:rPr lang="fr-FR" sz="1200" kern="1200" baseline="0" dirty="0">
                <a:solidFill>
                  <a:schemeClr val="tx1"/>
                </a:solidFill>
                <a:latin typeface="+mn-lt"/>
              </a:rPr>
              <a:t>conformément aux lois locales.</a:t>
            </a:r>
          </a:p>
          <a:p>
            <a:pPr>
              <a:buFont typeface="Arial" pitchFamily="34" charset="0"/>
              <a:buChar char="•"/>
            </a:pPr>
            <a:r>
              <a:rPr lang="fr-FR" sz="1200" kern="1200" baseline="0" dirty="0">
                <a:solidFill>
                  <a:schemeClr val="tx1"/>
                </a:solidFill>
                <a:latin typeface="+mn-lt"/>
              </a:rPr>
              <a:t>Suivre les protocoles de confidentialité, notamment les protocoles de confidentialité modifiés pour tenir compte des limites de</a:t>
            </a:r>
          </a:p>
          <a:p>
            <a:r>
              <a:rPr lang="fr-FR" sz="1200" kern="1200" baseline="0" dirty="0">
                <a:solidFill>
                  <a:schemeClr val="tx1"/>
                </a:solidFill>
                <a:latin typeface="+mn-lt"/>
              </a:rPr>
              <a:t>la confidentialité dans votre contexte.</a:t>
            </a:r>
          </a:p>
          <a:p>
            <a:pPr>
              <a:buFont typeface="Arial" pitchFamily="34" charset="0"/>
              <a:buChar char="•"/>
            </a:pPr>
            <a:r>
              <a:rPr lang="fr-FR" sz="1200" kern="1200" baseline="0" dirty="0">
                <a:solidFill>
                  <a:schemeClr val="tx1"/>
                </a:solidFill>
                <a:latin typeface="+mn-lt"/>
              </a:rPr>
              <a:t>Travailler en partenariat avec la survivante pour évaluer ses besoins en matière de sécurité et de santé, psychosociaux et autres besoins pertinents, et</a:t>
            </a:r>
          </a:p>
          <a:p>
            <a:r>
              <a:rPr lang="fr-FR" sz="1200" kern="1200" baseline="0" dirty="0">
                <a:solidFill>
                  <a:schemeClr val="tx1"/>
                </a:solidFill>
                <a:latin typeface="+mn-lt"/>
              </a:rPr>
              <a:t>déterminer un plan d'action pour y répondre. </a:t>
            </a:r>
          </a:p>
          <a:p>
            <a:pPr>
              <a:buFont typeface="Arial" pitchFamily="34" charset="0"/>
              <a:buChar char="•"/>
            </a:pPr>
            <a:r>
              <a:rPr lang="fr-FR" sz="1200" kern="1200" baseline="0" dirty="0">
                <a:solidFill>
                  <a:schemeClr val="tx1"/>
                </a:solidFill>
                <a:latin typeface="+mn-lt"/>
              </a:rPr>
              <a:t>Mener des évaluations continues de la sécurité et élaborer un plan visant à assurer la sécurité.</a:t>
            </a:r>
          </a:p>
          <a:p>
            <a:pPr>
              <a:buFont typeface="Arial" pitchFamily="34" charset="0"/>
              <a:buChar char="•"/>
            </a:pPr>
            <a:r>
              <a:rPr lang="fr-FR" sz="1200" kern="1200" baseline="0" dirty="0">
                <a:solidFill>
                  <a:schemeClr val="tx1"/>
                </a:solidFill>
                <a:latin typeface="+mn-lt"/>
              </a:rPr>
              <a:t>Orienter la survivante et coordonner ses soins.</a:t>
            </a:r>
          </a:p>
          <a:p>
            <a:pPr>
              <a:buFont typeface="Arial" pitchFamily="34" charset="0"/>
              <a:buChar char="•"/>
            </a:pPr>
            <a:r>
              <a:rPr lang="fr-FR" sz="1200" kern="1200" baseline="0" dirty="0">
                <a:solidFill>
                  <a:schemeClr val="tx1"/>
                </a:solidFill>
                <a:latin typeface="+mn-lt"/>
              </a:rPr>
              <a:t>Assurer le suivi des orientations et organiser des réunions sur les conférences de cas.</a:t>
            </a:r>
          </a:p>
          <a:p>
            <a:pPr>
              <a:buFont typeface="Arial" pitchFamily="34" charset="0"/>
              <a:buChar char="•"/>
            </a:pPr>
            <a:endParaRPr lang="fr-FR" sz="1200" kern="1200" baseline="0" dirty="0">
              <a:solidFill>
                <a:schemeClr val="tx1"/>
              </a:solidFill>
              <a:latin typeface="+mn-lt"/>
              <a:ea typeface="+mn-ea"/>
              <a:cs typeface="+mn-cs"/>
            </a:endParaRPr>
          </a:p>
          <a:p>
            <a:r>
              <a:rPr lang="fr-FR" sz="1200" kern="1200" baseline="0" dirty="0">
                <a:solidFill>
                  <a:schemeClr val="tx1"/>
                </a:solidFill>
                <a:latin typeface="+mn-lt"/>
              </a:rPr>
              <a:t>4) Identifier les forces et les atouts de la survivante pour faire face aux conséquences de leur expérience et l'encourager</a:t>
            </a:r>
          </a:p>
          <a:p>
            <a:r>
              <a:rPr lang="fr-FR" sz="1200" kern="1200" baseline="0" dirty="0">
                <a:solidFill>
                  <a:schemeClr val="tx1"/>
                </a:solidFill>
                <a:latin typeface="+mn-lt"/>
              </a:rPr>
              <a:t>à les utiliser tout au long de votre travail ensemble.</a:t>
            </a:r>
          </a:p>
          <a:p>
            <a:endParaRPr lang="fr-FR" sz="1200" kern="1200" baseline="0" dirty="0">
              <a:solidFill>
                <a:schemeClr val="tx1"/>
              </a:solidFill>
              <a:latin typeface="+mn-lt"/>
              <a:ea typeface="+mn-ea"/>
              <a:cs typeface="+mn-cs"/>
            </a:endParaRPr>
          </a:p>
          <a:p>
            <a:r>
              <a:rPr lang="fr-FR" sz="1200" kern="1200" baseline="0" dirty="0">
                <a:solidFill>
                  <a:schemeClr val="tx1"/>
                </a:solidFill>
                <a:latin typeface="+mn-lt"/>
              </a:rPr>
              <a:t>5) Encourager, réconforter et offrir un soutien émotionnel aux survivantes tout au long du processus de gestion des cas.</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11</a:t>
            </a:fld>
            <a:endParaRPr lang="fr-FR"/>
          </a:p>
        </p:txBody>
      </p:sp>
    </p:spTree>
    <p:extLst>
      <p:ext uri="{BB962C8B-B14F-4D97-AF65-F5344CB8AC3E}">
        <p14:creationId xmlns:p14="http://schemas.microsoft.com/office/powerpoint/2010/main" val="11208798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Faisons le point sur tout ce dont nous venons de discuter. J'ai besoin d'un volontaire pour faire un jeu de rôle avec moi. Je jouerai le rôle de l'intervenant, et vous jouerez celui d'une survivante avec laquelle je travaille. </a:t>
            </a:r>
          </a:p>
          <a:p>
            <a:r>
              <a:rPr lang="fr-FR" smtClean="0"/>
              <a:t>*</a:t>
            </a:r>
            <a:r>
              <a:rPr lang="fr-FR" b="1" baseline="0" dirty="0"/>
              <a:t>Donnez au volontaire un scénario</a:t>
            </a:r>
            <a:r>
              <a:rPr lang="fr-FR" b="0" baseline="0" dirty="0"/>
              <a:t> – </a:t>
            </a:r>
            <a:r>
              <a:rPr lang="fr-FR" b="1" baseline="0" dirty="0"/>
              <a:t>Document 8.1**</a:t>
            </a:r>
          </a:p>
          <a:p>
            <a:endParaRPr lang="fr-FR" baseline="0" dirty="0"/>
          </a:p>
          <a:p>
            <a:r>
              <a:rPr lang="fr-FR" smtClean="0"/>
              <a:t>Pendant que nous ferons ce jeu de rôle, tout le monde regardera en gardant à l'esprit les principes directeurs et les rôles et responsabilités d'un intervenant. Prenez des notes à mesure que vous vous poserez les questions suivantes : 1) Qu'ai-je bien fait en tant qu'intervenant ? 2) Qu'ai-je mal fait ? </a:t>
            </a:r>
          </a:p>
          <a:p>
            <a:endParaRPr lang="fr-FR" baseline="0" dirty="0"/>
          </a:p>
          <a:p>
            <a:r>
              <a:rPr lang="fr-FR" smtClean="0"/>
              <a:t>Après le jeu de rôle, nous reviendrons discuter de ce que vous en avez pensé avec l'ensemble du groupe. </a:t>
            </a:r>
          </a:p>
          <a:p>
            <a:endParaRPr lang="fr-FR" baseline="0" dirty="0"/>
          </a:p>
          <a:p>
            <a:r>
              <a:rPr lang="fr-FR" b="1" baseline="0" dirty="0"/>
              <a:t>*Revenir au début et faire un débriefing*</a:t>
            </a:r>
          </a:p>
          <a:p>
            <a:endParaRPr lang="fr-FR" b="1" baseline="0" dirty="0"/>
          </a:p>
          <a:p>
            <a:r>
              <a:rPr lang="fr-FR" smtClean="0"/>
              <a:t>Concernant le volontaire, comment vous êtes-vous senti(e) ? Concernant ceux qui ont regardé, quelle incidence peuvent avoir, selon vous, mes actions en tant qu'intervenant sur la survivante avec laquelle j'ai travaillé ?</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12</a:t>
            </a:fld>
            <a:endParaRPr lang="fr-FR"/>
          </a:p>
        </p:txBody>
      </p:sp>
    </p:spTree>
    <p:extLst>
      <p:ext uri="{BB962C8B-B14F-4D97-AF65-F5344CB8AC3E}">
        <p14:creationId xmlns:p14="http://schemas.microsoft.com/office/powerpoint/2010/main" val="26237370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1" dirty="0"/>
              <a:t>**Examinez les messages clés**</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Merci de votre attention. Avant de terminer, j'aimerais vous laisser la parole pour que vous puissiez me poser vos questions et me faire part de vos doutes et de vos réflexions.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b="1" baseline="0" dirty="0"/>
              <a:t>*Posez des questions si nécessaire :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   Qu'avez-vous pensé de cette session ?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mtClean="0"/>
              <a:t>Qu'est-ce que vous avez trouvé facile ? Qu'est-ce que vous avez trouvé difficile ?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mtClean="0"/>
              <a:t>De quoi avez-vous besoin pour continuer d'y penser plus tard ?</a:t>
            </a:r>
            <a:endParaRPr lang="fr-FR" dirty="0"/>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13</a:t>
            </a:fld>
            <a:endParaRPr lang="fr-FR" dirty="0"/>
          </a:p>
        </p:txBody>
      </p:sp>
    </p:spTree>
    <p:extLst>
      <p:ext uri="{BB962C8B-B14F-4D97-AF65-F5344CB8AC3E}">
        <p14:creationId xmlns:p14="http://schemas.microsoft.com/office/powerpoint/2010/main" val="3577271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sz="1200" b="1" kern="1200" dirty="0">
                <a:solidFill>
                  <a:schemeClr val="tx1"/>
                </a:solidFill>
                <a:effectLst/>
                <a:latin typeface="+mn-lt"/>
              </a:rPr>
              <a:t>Vue d'ensemble – Module 8 : Principes directeurs, rôles et responsabilités</a:t>
            </a:r>
          </a:p>
          <a:p>
            <a:r>
              <a:rPr lang="fr-FR" sz="1200" kern="1200" dirty="0">
                <a:solidFill>
                  <a:schemeClr val="tx1"/>
                </a:solidFill>
                <a:effectLst/>
                <a:latin typeface="+mn-lt"/>
              </a:rPr>
              <a:t> </a:t>
            </a:r>
          </a:p>
          <a:p>
            <a:r>
              <a:rPr lang="fr-FR" sz="1200" b="1" kern="1200" dirty="0">
                <a:solidFill>
                  <a:schemeClr val="tx1"/>
                </a:solidFill>
                <a:effectLst/>
                <a:latin typeface="+mn-lt"/>
              </a:rPr>
              <a:t>Objectifs de la formation</a:t>
            </a:r>
          </a:p>
          <a:p>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Identifier les principes directeurs de la gestion des cas de VBG</a:t>
            </a:r>
          </a:p>
          <a:p>
            <a:pPr marL="171450" lvl="0" indent="-171450">
              <a:buFont typeface="Arial" charset="0"/>
              <a:buChar char="•"/>
            </a:pPr>
            <a:r>
              <a:rPr lang="fr-FR" sz="1200" kern="1200" dirty="0">
                <a:solidFill>
                  <a:schemeClr val="tx1"/>
                </a:solidFill>
                <a:effectLst/>
                <a:latin typeface="+mn-lt"/>
              </a:rPr>
              <a:t>Comprendre le rôle des intervenants</a:t>
            </a:r>
          </a:p>
          <a:p>
            <a:pPr marL="171450" lvl="0" indent="-171450">
              <a:buFont typeface="Arial" charset="0"/>
              <a:buChar char="•"/>
            </a:pPr>
            <a:r>
              <a:rPr lang="fr-FR" sz="1200" kern="1200" dirty="0">
                <a:solidFill>
                  <a:schemeClr val="tx1"/>
                </a:solidFill>
                <a:effectLst/>
                <a:latin typeface="+mn-lt"/>
              </a:rPr>
              <a:t>Connaître vos responsabilités en tant qu'intervenant</a:t>
            </a:r>
          </a:p>
          <a:p>
            <a:endParaRPr lang="fr-FR" sz="1200" b="1" kern="1200" dirty="0">
              <a:solidFill>
                <a:schemeClr val="tx1"/>
              </a:solidFill>
              <a:effectLst/>
              <a:latin typeface="+mn-lt"/>
              <a:ea typeface="+mn-ea"/>
              <a:cs typeface="+mn-cs"/>
            </a:endParaRPr>
          </a:p>
          <a:p>
            <a:r>
              <a:rPr lang="fr-FR" smtClean="0"/>
              <a:t>Durée: </a:t>
            </a:r>
            <a:r>
              <a:rPr lang="fr-FR" sz="1200" kern="1200" dirty="0">
                <a:solidFill>
                  <a:schemeClr val="tx1"/>
                </a:solidFill>
                <a:effectLst/>
                <a:latin typeface="+mn-lt"/>
              </a:rPr>
              <a:t>1 heure 15 minutes </a:t>
            </a:r>
          </a:p>
          <a:p>
            <a:endParaRPr lang="fr-FR" sz="1200" b="1" kern="1200" dirty="0">
              <a:solidFill>
                <a:schemeClr val="tx1"/>
              </a:solidFill>
              <a:effectLst/>
              <a:latin typeface="+mn-lt"/>
              <a:ea typeface="+mn-ea"/>
              <a:cs typeface="+mn-cs"/>
            </a:endParaRPr>
          </a:p>
          <a:p>
            <a:r>
              <a:rPr lang="fr-FR" smtClean="0"/>
              <a:t>Matériel :</a:t>
            </a:r>
            <a:r>
              <a:rPr lang="fr-FR" sz="1200" b="0" kern="1200" dirty="0">
                <a:solidFill>
                  <a:schemeClr val="tx1"/>
                </a:solidFill>
                <a:effectLst/>
                <a:latin typeface="+mn-lt"/>
              </a:rPr>
              <a:t> Aucun</a:t>
            </a:r>
          </a:p>
          <a:p>
            <a:r>
              <a:rPr lang="fr-FR" sz="1200" kern="1200" dirty="0">
                <a:solidFill>
                  <a:schemeClr val="tx1"/>
                </a:solidFill>
                <a:effectLst/>
                <a:latin typeface="+mn-lt"/>
              </a:rPr>
              <a:t> </a:t>
            </a:r>
          </a:p>
          <a:p>
            <a:r>
              <a:rPr lang="fr-FR" sz="1200" b="1" kern="1200" dirty="0">
                <a:solidFill>
                  <a:schemeClr val="tx1"/>
                </a:solidFill>
                <a:effectLst/>
                <a:latin typeface="+mn-lt"/>
              </a:rPr>
              <a:t>Préparation</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Préparez l'étude de cas pour l'activité récapitulative (diapositive 11)</a:t>
            </a:r>
          </a:p>
          <a:p>
            <a:pPr marL="171450" lvl="0" indent="-171450">
              <a:buFont typeface="Arial" charset="0"/>
              <a:buChar char="•"/>
            </a:pPr>
            <a:r>
              <a:rPr lang="fr-FR" sz="1200" kern="1200" dirty="0">
                <a:solidFill>
                  <a:schemeClr val="tx1"/>
                </a:solidFill>
                <a:effectLst/>
                <a:latin typeface="+mn-lt"/>
              </a:rPr>
              <a:t>Préparez la salle </a:t>
            </a:r>
          </a:p>
          <a:p>
            <a:pPr marL="171450" lvl="0" indent="-171450">
              <a:buFont typeface="Arial" charset="0"/>
              <a:buChar char="•"/>
            </a:pPr>
            <a:r>
              <a:rPr lang="fr-FR" sz="1200" kern="1200" dirty="0">
                <a:solidFill>
                  <a:schemeClr val="tx1"/>
                </a:solidFill>
                <a:effectLst/>
                <a:latin typeface="+mn-lt"/>
              </a:rPr>
              <a:t>Revoyez les diapositives et les notes du formateur</a:t>
            </a:r>
          </a:p>
          <a:p>
            <a:r>
              <a:rPr lang="fr-FR" sz="1200" kern="1200" dirty="0">
                <a:solidFill>
                  <a:schemeClr val="tx1"/>
                </a:solidFill>
                <a:effectLst/>
                <a:latin typeface="+mn-lt"/>
              </a:rPr>
              <a:t> </a:t>
            </a:r>
          </a:p>
          <a:p>
            <a:r>
              <a:rPr lang="fr-FR" sz="1200" b="1" kern="1200" dirty="0">
                <a:solidFill>
                  <a:schemeClr val="tx1"/>
                </a:solidFill>
                <a:effectLst/>
                <a:latin typeface="+mn-lt"/>
              </a:rPr>
              <a:t>Programme</a:t>
            </a:r>
            <a:endParaRPr lang="fr-FR" sz="1200" kern="1200" dirty="0">
              <a:solidFill>
                <a:schemeClr val="tx1"/>
              </a:solidFill>
              <a:effectLst/>
              <a:latin typeface="+mn-lt"/>
              <a:ea typeface="+mn-ea"/>
              <a:cs typeface="+mn-cs"/>
            </a:endParaRPr>
          </a:p>
          <a:p>
            <a:endParaRPr lang="fr-FR" sz="1200" b="0" kern="1200" dirty="0">
              <a:solidFill>
                <a:schemeClr val="tx1"/>
              </a:solidFill>
              <a:effectLst/>
              <a:latin typeface="+mn-lt"/>
              <a:ea typeface="+mn-ea"/>
              <a:cs typeface="+mn-cs"/>
            </a:endParaRPr>
          </a:p>
          <a:p>
            <a:r>
              <a:rPr lang="fr-FR" sz="1200" kern="1200" dirty="0">
                <a:solidFill>
                  <a:schemeClr val="tx1"/>
                </a:solidFill>
                <a:effectLst/>
                <a:latin typeface="+mn-lt"/>
              </a:rPr>
              <a:t>10 minutes – Objectifs et introduction (1-2)</a:t>
            </a:r>
          </a:p>
          <a:p>
            <a:r>
              <a:rPr lang="fr-FR" sz="1200" kern="1200" dirty="0">
                <a:solidFill>
                  <a:schemeClr val="tx1"/>
                </a:solidFill>
                <a:effectLst/>
                <a:latin typeface="+mn-lt"/>
              </a:rPr>
              <a:t>20 minutes – Principes directeurs (3-7)</a:t>
            </a:r>
          </a:p>
          <a:p>
            <a:r>
              <a:rPr lang="fr-FR" sz="1200" kern="1200" dirty="0">
                <a:solidFill>
                  <a:schemeClr val="tx1"/>
                </a:solidFill>
                <a:effectLst/>
                <a:latin typeface="+mn-lt"/>
              </a:rPr>
              <a:t>15 minutes – Activité Rôles et responsabilités (8)</a:t>
            </a:r>
          </a:p>
          <a:p>
            <a:r>
              <a:rPr lang="fr-FR" sz="1200" kern="1200" dirty="0">
                <a:solidFill>
                  <a:schemeClr val="tx1"/>
                </a:solidFill>
                <a:effectLst/>
                <a:latin typeface="+mn-lt"/>
              </a:rPr>
              <a:t>15 minutes – Rôles et responsabilités de l'intervenant (9-10)</a:t>
            </a:r>
          </a:p>
          <a:p>
            <a:r>
              <a:rPr lang="fr-FR" sz="1200" kern="1200" dirty="0">
                <a:solidFill>
                  <a:schemeClr val="tx1"/>
                </a:solidFill>
                <a:effectLst/>
                <a:latin typeface="+mn-lt"/>
              </a:rPr>
              <a:t>10 minutes – Activité récapitulative (11)</a:t>
            </a:r>
          </a:p>
          <a:p>
            <a:r>
              <a:rPr lang="fr-FR" sz="1200" kern="1200" dirty="0">
                <a:solidFill>
                  <a:schemeClr val="tx1"/>
                </a:solidFill>
                <a:effectLst/>
                <a:latin typeface="+mn-lt"/>
              </a:rPr>
              <a:t>5</a:t>
            </a:r>
            <a:r>
              <a:rPr lang="fr-FR" smtClean="0"/>
              <a:t> </a:t>
            </a:r>
            <a:r>
              <a:rPr lang="fr-FR" sz="1200" kern="1200" dirty="0">
                <a:solidFill>
                  <a:schemeClr val="tx1"/>
                </a:solidFill>
                <a:effectLst/>
                <a:latin typeface="+mn-lt"/>
              </a:rPr>
              <a:t>minutes – Conclusion (16)</a:t>
            </a:r>
          </a:p>
          <a:p>
            <a:endParaRPr lang="fr-FR" sz="1200" b="0" kern="1200" dirty="0">
              <a:solidFill>
                <a:schemeClr val="tx1"/>
              </a:solidFill>
              <a:effectLst/>
              <a:latin typeface="+mn-lt"/>
              <a:ea typeface="+mn-ea"/>
              <a:cs typeface="+mn-cs"/>
            </a:endParaRPr>
          </a:p>
          <a:p>
            <a:r>
              <a:rPr lang="fr-FR" sz="1200" b="1" kern="1200" dirty="0">
                <a:solidFill>
                  <a:schemeClr val="tx1"/>
                </a:solidFill>
                <a:effectLst/>
                <a:latin typeface="+mn-lt"/>
              </a:rPr>
              <a:t>Notes techniques</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À l'aide de ce module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Lorsque vous préparez le scénario du jeu de rôle pour l'activité récapitulative, veillez à inclure des éléments qui sont en accord avec les principes directeurs et d'autres qui ne le sont pas, afin que les participants puissent revenir sur les points positifs et sur les aspects qui doivent être améliorés. Ceux-ci varieront en fonction de votre contexte, mais il est tout particulièrement important d'encourager la force et le pouvoir de décision d'une survivante ou, au contraire, de prendre des décisions à sa place. </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Connaissances du formateur</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Le formateur doit comprendre les points suivants et avoir des exemples pratiques :</a:t>
            </a:r>
          </a:p>
          <a:p>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Principes directeurs des VBG : sécurité, confidentialité, dignité et autodétermination, non-discrimination </a:t>
            </a:r>
          </a:p>
          <a:p>
            <a:pPr marL="171450" lvl="0" indent="-171450">
              <a:buFont typeface="Arial" charset="0"/>
              <a:buChar char="•"/>
            </a:pPr>
            <a:r>
              <a:rPr lang="fr-FR" sz="1200" kern="1200" dirty="0">
                <a:solidFill>
                  <a:schemeClr val="tx1"/>
                </a:solidFill>
                <a:effectLst/>
                <a:latin typeface="+mn-lt"/>
              </a:rPr>
              <a:t>D'autres principes de collaboration, autodetermination, responsabilité</a:t>
            </a:r>
          </a:p>
          <a:p>
            <a:pPr lvl="0"/>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Points clés</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Les principes directeurs des VBG sont bien établis et les règles de comportement acceptées dans le cadre du dialogue avec les survivantes de VBG. Ils doivent être compris et respectés par les intervenants. </a:t>
            </a:r>
          </a:p>
          <a:p>
            <a:pPr marL="171450" indent="-171450">
              <a:buFont typeface="Arial" charset="0"/>
              <a:buChar char="•"/>
            </a:pPr>
            <a:r>
              <a:rPr lang="fr-FR" sz="1200" kern="1200" dirty="0">
                <a:solidFill>
                  <a:schemeClr val="tx1"/>
                </a:solidFill>
                <a:effectLst/>
                <a:latin typeface="+mn-lt"/>
              </a:rPr>
              <a:t>Il est impossible de créer des règles pour chaque situation dans laquelle un intervenant peut se trouver, et c'est pourquoi ces principes définissent un cadre de travail. </a:t>
            </a:r>
            <a:endParaRPr lang="fr-FR" dirty="0"/>
          </a:p>
          <a:p>
            <a:pPr eaLnBrk="1" hangingPunct="1">
              <a:spcBef>
                <a:spcPct val="0"/>
              </a:spcBef>
            </a:pPr>
            <a:endParaRPr lang="fr-FR" dirty="0"/>
          </a:p>
        </p:txBody>
      </p:sp>
      <p:sp>
        <p:nvSpPr>
          <p:cNvPr id="34820" name="Slide Number Placeholder 3"/>
          <p:cNvSpPr>
            <a:spLocks noGrp="1"/>
          </p:cNvSpPr>
          <p:nvPr>
            <p:ph type="sldNum" sz="quarter" idx="5"/>
          </p:nvPr>
        </p:nvSpPr>
        <p:spPr bwMode="auto">
          <a:noFill/>
          <a:ln>
            <a:miter lim="800000"/>
            <a:headEnd/>
            <a:tailEnd/>
          </a:ln>
        </p:spPr>
        <p:txBody>
          <a:bodyPr/>
          <a:lstStyle/>
          <a:p>
            <a:fld id="{49F5E927-C06F-4234-A7B1-8A662E98B384}" type="slidenum">
              <a:rPr lang="en-US"/>
              <a:pPr/>
              <a:t>2</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Nos trois objectifs pour cette session sont les suivants : </a:t>
            </a:r>
          </a:p>
          <a:p>
            <a:endParaRPr lang="fr-FR" dirty="0"/>
          </a:p>
          <a:p>
            <a:pPr marL="228600" indent="-228600">
              <a:buAutoNum type="arabicParenR"/>
            </a:pPr>
            <a:r>
              <a:rPr lang="fr-FR" smtClean="0"/>
              <a:t>Identifier les principes directeurs de la gestion des cas de VBG</a:t>
            </a:r>
          </a:p>
          <a:p>
            <a:pPr marL="228600" indent="-228600">
              <a:buAutoNum type="arabicParenR"/>
            </a:pPr>
            <a:r>
              <a:rPr lang="fr-FR" smtClean="0"/>
              <a:t>Comprendre votre rôle en tant qu'intervenant</a:t>
            </a:r>
          </a:p>
          <a:p>
            <a:pPr marL="0" indent="0">
              <a:buNone/>
            </a:pPr>
            <a:r>
              <a:rPr lang="fr-FR" smtClean="0"/>
              <a:t>et 3) Connaître vos responsabilités en tant qu'intervenant</a:t>
            </a:r>
          </a:p>
        </p:txBody>
      </p:sp>
      <p:sp>
        <p:nvSpPr>
          <p:cNvPr id="4" name="Slide Number Placeholder 3"/>
          <p:cNvSpPr>
            <a:spLocks noGrp="1"/>
          </p:cNvSpPr>
          <p:nvPr>
            <p:ph type="sldNum" sz="quarter" idx="10"/>
          </p:nvPr>
        </p:nvSpPr>
        <p:spPr/>
        <p:txBody>
          <a:bodyPr/>
          <a:lstStyle/>
          <a:p>
            <a:fld id="{5930BC76-76F8-4FB8-83AB-63CD4BC2D091}" type="slidenum">
              <a:rPr lang="en-US" smtClean="0"/>
              <a:pPr/>
              <a:t>3</a:t>
            </a:fld>
            <a:endParaRPr lang="fr-FR"/>
          </a:p>
        </p:txBody>
      </p:sp>
    </p:spTree>
    <p:extLst>
      <p:ext uri="{BB962C8B-B14F-4D97-AF65-F5344CB8AC3E}">
        <p14:creationId xmlns:p14="http://schemas.microsoft.com/office/powerpoint/2010/main" val="1249005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Commençons par une présentation des principes directeurs de la gestion des cas de VBG. Les principes directeurs offrent des directives pratiques et éthiques pour notre travail sur le terrain. Les principes directeurs de la gestion des cas de VBG s'inspirent des Principes directeurs des VBG établis par l'UNHCR en 1995, qui précisent les responsabilités éthiques des prestataires de services lorsqu'ils travaillent avec les survivantes. Ces principes sont largement acceptés dans le contexte humanitaire.  Les principes directeurs de la gestion des cas sont reformulés un peu différemment pour devenir les «  droits » de la survivante et comprennent :  le droit à la sécurité, le droit à la confidentialité, le droit à la dignité et à l'autodétermination, et la non-discrimination. </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4</a:t>
            </a:fld>
            <a:endParaRPr lang="fr-FR"/>
          </a:p>
        </p:txBody>
      </p:sp>
    </p:spTree>
    <p:extLst>
      <p:ext uri="{BB962C8B-B14F-4D97-AF65-F5344CB8AC3E}">
        <p14:creationId xmlns:p14="http://schemas.microsoft.com/office/powerpoint/2010/main" val="31633960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Le premier principe directeur vise à établir et assurer la sécurité, tant sur le plan physique qu'émotionnel. Toutes les actions menées par les intervenants doivent préserver la sécurité de la survivante à court et à long termes. </a:t>
            </a:r>
          </a:p>
          <a:p>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Le second principe directeur visant à maintenir la confidentialité peut être appliqué en veillant à collecter en toute confidentialité des informations au cours des entretiens, et en s'assurant que le partage des informations est effectué selon le principe du «  besoin indispensable » ou conformément aux lois et politiques. La survivante doit donner sa permission avant le partage des informations (notamment les informations à des fins de collecte de données/surveillance). D'autre part, lorsqu'une orientation est proposée, seuls les détails pertinents sont partagés et uniquement avec la permission de la survivante, et les informations figurant dans le dossier personnel sont stockées en toute sécurité. </a:t>
            </a:r>
          </a:p>
          <a:p>
            <a:r>
              <a:rPr lang="fr-FR" smtClean="0"/>
              <a:t> </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5</a:t>
            </a:fld>
            <a:endParaRPr lang="fr-FR"/>
          </a:p>
        </p:txBody>
      </p:sp>
    </p:spTree>
    <p:extLst>
      <p:ext uri="{BB962C8B-B14F-4D97-AF65-F5344CB8AC3E}">
        <p14:creationId xmlns:p14="http://schemas.microsoft.com/office/powerpoint/2010/main" val="39673852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Le second principe directeur visant à maintenir la confidentialité peut être appliqué en veillant à collecter en toute confidentialité des informations au cours des entretiens, et en s'assurant que le partage des informations est effectué selon le principe du « need-to-know » ou en cas de besoin, conformément aux lois et politiques. La survivante doit donner sa permission avant le partage des informations (notamment les informations à des fins de collecte de données/surveillance). D'autre part, lorsqu'une orientation est proposée, seuls les détails pertinents sont partagés et uniquement avec la permission de la survivante, et les informations figurant dans le dossier personnel sont stockées en toute sécurité. </a:t>
            </a:r>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6</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Le troisième principe directeur concerne le droit à la dignité et à l'autodétermination de la survivante.  Pour cela, il faut adopter une approche fondée sur la reconnaissance, et l'absence de reproche et de critique. Par ailleurs, il faut valoriser la survivante et s'intéresser à ses expériences, son histoire et son avenir. En tant qu'intervenants, nous sommes souvent la seule personne dans la vie de la survivante dont elle peut espérer recevoir des soins, un soutien et un respect inconditionnels, et il est important de maintenir cette relation et cette confiance.  Enfin, la question de l'autodétermination souligne le fait que la survivante est décisionnaire lorsqu'il s'agit du processus de gestion des cas et des soins et traitements.  Les intervenants ont l'obligation éthique de valoriser et de soutenir cette démarche.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b="1" baseline="0" dirty="0"/>
              <a:t>Remarque :  **Ce principe est similaire au principe directeur, issu des Directives de l'UNHCR de 1995 concernant le travail avec les survivantes de VBG, visant «  le respect des droits et désirs de la survivante. »**  Il a été délibérément modifié pour faire ressortir la question de l'autodétermination d'une approche axée sur les survivantes. </a:t>
            </a:r>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7</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Ensuite, le principe de non-discrimination exige que tout adulte ou enfant, quel que soit son sexe, reçoive des soins et un soutien dans les mêmes conditions. Par ailleurs, les survivantes doivent recevoir un traitement juste et équitable, indépendamment de leur origine ethnique, religion, nationalité ou orientation sexuelle. Toutefois, il faut noter que la population visée en priorité autour de laquelle les approches de la gestion des cas de VBG et les services ont été construits sont les femmes et les filles, car elles constituent la grande majorité des victimes, elles font face à un manque d'autonomie et une discrimination spécifiques, larges et ciblés dans leur vie quotidienne, ce qui les rend particulièrement vulnérables à la violence. Les services ne seront jamais refusés aux hommes et aux garçons, mais nous disons clairement que notre approche et notre formation ont été élaborées et nos compétences ont été développées en visant principalement les femmes et les filles. </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8</a:t>
            </a:fld>
            <a:endParaRPr lang="fr-FR"/>
          </a:p>
        </p:txBody>
      </p:sp>
    </p:spTree>
    <p:extLst>
      <p:ext uri="{BB962C8B-B14F-4D97-AF65-F5344CB8AC3E}">
        <p14:creationId xmlns:p14="http://schemas.microsoft.com/office/powerpoint/2010/main" val="19729596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a:t>Dans la gestion des cas de VBG, en tant qu'intervenant, vous devez rendre des comptes aux survivantes, ce qui signifie que vous avez un rôle et des responsabilités dans le cadre de votre travail avec les survivantes de VBG.  </a:t>
            </a:r>
          </a:p>
          <a:p>
            <a:pPr algn="l"/>
            <a:endParaRPr lang="fr-FR" dirty="0"/>
          </a:p>
          <a:p>
            <a:pPr algn="l"/>
            <a:r>
              <a:rPr lang="fr-FR" smtClean="0"/>
              <a:t>Réfléchissons aux principes directeurs dans leur contexte. Formez des petits groupes de trois. À l'aide des principes directeurs dont nous venons de parler et qui servent de cadre, quels sont, selon vous, le rôle et les responsabilités de l'intervenant pour veiller à rendre des comptes aux survivantes avec lesquelles il travaille ? Discutez en petits groupes de ce que pourraient être les rôles et responsabilités. Après quelques minutes, nous reviendrons en discuter avec l'ensemble du groupe. </a:t>
            </a:r>
          </a:p>
          <a:p>
            <a:pPr algn="l"/>
            <a:endParaRPr lang="fr-FR" baseline="0" dirty="0"/>
          </a:p>
          <a:p>
            <a:pPr algn="l"/>
            <a:r>
              <a:rPr lang="fr-FR" b="1" baseline="0" dirty="0"/>
              <a:t>*Notez les réponses sur un paperboard* </a:t>
            </a:r>
            <a:r>
              <a:rPr lang="fr-FR" smtClean="0"/>
              <a:t>Qu'a trouvé chaque groupe ? </a:t>
            </a:r>
            <a:endParaRPr lang="fr-FR" dirty="0"/>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9</a:t>
            </a:fld>
            <a:endParaRPr lang="fr-FR"/>
          </a:p>
        </p:txBody>
      </p:sp>
    </p:spTree>
    <p:extLst>
      <p:ext uri="{BB962C8B-B14F-4D97-AF65-F5344CB8AC3E}">
        <p14:creationId xmlns:p14="http://schemas.microsoft.com/office/powerpoint/2010/main" val="4737379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2562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2000" dirty="0">
                <a:solidFill>
                  <a:prstClr val="black"/>
                </a:solidFill>
              </a:rPr>
              <a:t>FORMATION INTER-AGENCE SUR LA GESTION DES CAS DE VIOLENCE BASÉE SUR LE GENRE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1AE36AED-1638-4C0E-844C-BD3AA8E856F7}" type="datetimeFigureOut">
              <a:rPr lang="en-US">
                <a:ea typeface="MS PGothic" pitchFamily="34" charset="-128"/>
              </a:rPr>
              <a:pPr fontAlgn="base">
                <a:spcBef>
                  <a:spcPct val="0"/>
                </a:spcBef>
                <a:spcAft>
                  <a:spcPct val="0"/>
                </a:spcAft>
                <a:defRPr/>
              </a:pPr>
              <a:t>7/31/2017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0B4CA2F9-AA35-49BC-BE94-8E87E82AB515}"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 id="2147483762" r:id="rId18"/>
    <p:sldLayoutId id="2147483763" r:id="rId19"/>
    <p:sldLayoutId id="2147483764" r:id="rId20"/>
    <p:sldLayoutId id="2147483765" r:id="rId21"/>
    <p:sldLayoutId id="2147483766" r:id="rId22"/>
    <p:sldLayoutId id="2147483767" r:id="rId23"/>
    <p:sldLayoutId id="214748376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828122" y="1494639"/>
            <a:ext cx="10244207"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3400" b="1" dirty="0">
                <a:latin typeface="Arial" panose="020B0604020202020204" pitchFamily="34" charset="0"/>
              </a:rPr>
              <a:t>FORMATION INTER-AGENCE SUR LA GESTION DES CAS DE VIOLENCE BASÉE SUR LE GENRE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Rôle de l'intervenant</a:t>
            </a:r>
          </a:p>
        </p:txBody>
      </p:sp>
      <p:sp>
        <p:nvSpPr>
          <p:cNvPr id="3" name="Content Placeholder 2"/>
          <p:cNvSpPr>
            <a:spLocks noGrp="1"/>
          </p:cNvSpPr>
          <p:nvPr>
            <p:ph idx="1"/>
          </p:nvPr>
        </p:nvSpPr>
        <p:spPr/>
        <p:txBody>
          <a:bodyPr/>
          <a:lstStyle/>
          <a:p>
            <a:pPr marL="457200" indent="-457200">
              <a:buClr>
                <a:schemeClr val="accent4">
                  <a:lumMod val="75000"/>
                </a:schemeClr>
              </a:buClr>
              <a:buFont typeface="Arial" panose="020B0604020202020204" pitchFamily="34" charset="0"/>
              <a:buChar char="•"/>
            </a:pPr>
            <a:r>
              <a:rPr lang="fr-FR" sz="2400" dirty="0"/>
              <a:t>Rôle principal d'un guide ou d'un formateur travaillant sur un processus impliquant la divulgation, l'apprentissage, la prise de décision, l'action et la transformation personnelle de la survivante </a:t>
            </a:r>
          </a:p>
          <a:p>
            <a:pPr marL="457200" indent="-457200">
              <a:buClr>
                <a:schemeClr val="accent4">
                  <a:lumMod val="75000"/>
                </a:schemeClr>
              </a:buClr>
              <a:buFont typeface="Arial" panose="020B0604020202020204" pitchFamily="34" charset="0"/>
              <a:buChar char="•"/>
            </a:pPr>
            <a:r>
              <a:rPr lang="fr-FR" sz="2400" dirty="0"/>
              <a:t>Gérer les attentes de la survivante et les siennes ; l'intervenant peut ne pas être capable de trouver des solutions à tous les besoins de la survivante</a:t>
            </a:r>
          </a:p>
          <a:p>
            <a:pPr marL="457200" indent="-457200">
              <a:buClr>
                <a:schemeClr val="accent4">
                  <a:lumMod val="75000"/>
                </a:schemeClr>
              </a:buClr>
              <a:buFont typeface="Arial" panose="020B0604020202020204" pitchFamily="34" charset="0"/>
              <a:buChar char="•"/>
            </a:pPr>
            <a:r>
              <a:rPr lang="fr-FR" sz="2400" dirty="0"/>
              <a:t>Utiliser le pouvoir avec plutôt que le pouvoir sur </a:t>
            </a:r>
          </a:p>
        </p:txBody>
      </p:sp>
    </p:spTree>
    <p:extLst>
      <p:ext uri="{BB962C8B-B14F-4D97-AF65-F5344CB8AC3E}">
        <p14:creationId xmlns:p14="http://schemas.microsoft.com/office/powerpoint/2010/main" val="41704158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Responsabilités de l'intervenant </a:t>
            </a:r>
          </a:p>
        </p:txBody>
      </p:sp>
      <p:sp>
        <p:nvSpPr>
          <p:cNvPr id="3" name="Content Placeholder 2"/>
          <p:cNvSpPr>
            <a:spLocks noGrp="1"/>
          </p:cNvSpPr>
          <p:nvPr>
            <p:ph idx="1"/>
          </p:nvPr>
        </p:nvSpPr>
        <p:spPr>
          <a:xfrm>
            <a:off x="1023938" y="1934308"/>
            <a:ext cx="9720262" cy="4022725"/>
          </a:xfrm>
        </p:spPr>
        <p:txBody>
          <a:bodyPr>
            <a:noAutofit/>
          </a:bodyPr>
          <a:lstStyle/>
          <a:p>
            <a:pPr marL="457200" indent="-457200">
              <a:buClr>
                <a:schemeClr val="accent4">
                  <a:lumMod val="75000"/>
                </a:schemeClr>
              </a:buClr>
              <a:buFont typeface="Arial" panose="020B0604020202020204" pitchFamily="34" charset="0"/>
              <a:buChar char="•"/>
            </a:pPr>
            <a:r>
              <a:rPr lang="fr-FR" sz="2400" dirty="0" smtClean="0"/>
              <a:t>Se </a:t>
            </a:r>
            <a:r>
              <a:rPr lang="fr-FR" sz="2400" dirty="0"/>
              <a:t>servir de ses connaissances des VBG dans son travail et fournir aux survivantes des informations sur la violence qu'elles ont subie qui pourraient les aider à se rétablir</a:t>
            </a:r>
          </a:p>
          <a:p>
            <a:pPr marL="457200" indent="-457200">
              <a:buClr>
                <a:schemeClr val="accent4">
                  <a:lumMod val="75000"/>
                </a:schemeClr>
              </a:buClr>
              <a:buFont typeface="Arial" panose="020B0604020202020204" pitchFamily="34" charset="0"/>
              <a:buChar char="•"/>
            </a:pPr>
            <a:r>
              <a:rPr lang="fr-FR" sz="2400" dirty="0"/>
              <a:t>Communiquer avec les survivantes de façon à établir une relation, à inspirer confiance et à favoriser leur guérison et leur rétablissement. </a:t>
            </a:r>
          </a:p>
          <a:p>
            <a:pPr marL="457200" indent="-457200">
              <a:buClr>
                <a:schemeClr val="accent4">
                  <a:lumMod val="75000"/>
                </a:schemeClr>
              </a:buClr>
              <a:buFont typeface="Arial" panose="020B0604020202020204" pitchFamily="34" charset="0"/>
              <a:buChar char="•"/>
            </a:pPr>
            <a:r>
              <a:rPr lang="fr-FR" sz="2400" dirty="0"/>
              <a:t>Exécuter les étapes et les procédures de gestion des cas</a:t>
            </a:r>
          </a:p>
          <a:p>
            <a:pPr marL="457200" indent="-457200">
              <a:buClr>
                <a:schemeClr val="accent4">
                  <a:lumMod val="75000"/>
                </a:schemeClr>
              </a:buClr>
              <a:buFont typeface="Arial" panose="020B0604020202020204" pitchFamily="34" charset="0"/>
              <a:buChar char="•"/>
            </a:pPr>
            <a:r>
              <a:rPr lang="fr-FR" sz="2400" dirty="0"/>
              <a:t>Identifier les forces et les atouts de la survivante </a:t>
            </a:r>
          </a:p>
          <a:p>
            <a:pPr marL="457200" indent="-457200">
              <a:buClr>
                <a:schemeClr val="accent4">
                  <a:lumMod val="75000"/>
                </a:schemeClr>
              </a:buClr>
              <a:buFont typeface="Arial" panose="020B0604020202020204" pitchFamily="34" charset="0"/>
              <a:buChar char="•"/>
            </a:pPr>
            <a:r>
              <a:rPr lang="fr-FR" sz="2400" dirty="0"/>
              <a:t>Encourager, réconforter et offrir un soutien émotionnel aux survivantes </a:t>
            </a:r>
          </a:p>
        </p:txBody>
      </p:sp>
    </p:spTree>
    <p:extLst>
      <p:ext uri="{BB962C8B-B14F-4D97-AF65-F5344CB8AC3E}">
        <p14:creationId xmlns:p14="http://schemas.microsoft.com/office/powerpoint/2010/main" val="20351588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mtClean="0"/>
              <a:t>Activité :</a:t>
            </a:r>
            <a:r>
              <a:t/>
            </a:r>
            <a:br/>
            <a:r>
              <a:rPr lang="fr-FR" smtClean="0"/>
              <a:t>Récapitulatif</a:t>
            </a:r>
          </a:p>
        </p:txBody>
      </p:sp>
      <p:sp>
        <p:nvSpPr>
          <p:cNvPr id="3" name="Content Placeholder 2"/>
          <p:cNvSpPr>
            <a:spLocks noGrp="1"/>
          </p:cNvSpPr>
          <p:nvPr>
            <p:ph idx="1"/>
          </p:nvPr>
        </p:nvSpPr>
        <p:spPr/>
        <p:txBody>
          <a:bodyPr/>
          <a:lstStyle/>
          <a:p>
            <a:r>
              <a:rPr lang="fr-FR" sz="2400" dirty="0"/>
              <a:t>Réfléchissez aux principes directeurs et aux rôles et responsabilités d'un intervenant.</a:t>
            </a:r>
          </a:p>
          <a:p>
            <a:r>
              <a:rPr lang="fr-FR" sz="2400" dirty="0"/>
              <a:t>Qu'ai-je bien fait en tant qu'intervenant ? Qu'ai-je mal fait ? Quelle incidence cela peut-il avoir, selon vous, sur la survivante ?</a:t>
            </a:r>
          </a:p>
        </p:txBody>
      </p:sp>
    </p:spTree>
    <p:extLst>
      <p:ext uri="{BB962C8B-B14F-4D97-AF65-F5344CB8AC3E}">
        <p14:creationId xmlns:p14="http://schemas.microsoft.com/office/powerpoint/2010/main" val="25402319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Conclusion</a:t>
            </a:r>
          </a:p>
        </p:txBody>
      </p:sp>
      <p:sp>
        <p:nvSpPr>
          <p:cNvPr id="3" name="Content Placeholder 2"/>
          <p:cNvSpPr>
            <a:spLocks noGrp="1"/>
          </p:cNvSpPr>
          <p:nvPr>
            <p:ph type="body" sz="quarter" idx="10"/>
          </p:nvPr>
        </p:nvSpPr>
        <p:spPr>
          <a:xfrm>
            <a:off x="3044193" y="2294319"/>
            <a:ext cx="6123869" cy="578554"/>
          </a:xfrm>
        </p:spPr>
        <p:txBody>
          <a:bodyPr>
            <a:noAutofit/>
          </a:bodyPr>
          <a:lstStyle/>
          <a:p>
            <a:pPr>
              <a:buClr>
                <a:schemeClr val="accent4">
                  <a:lumMod val="75000"/>
                </a:schemeClr>
              </a:buClr>
              <a:buNone/>
            </a:pPr>
            <a:r>
              <a:rPr lang="fr-FR" sz="3600" dirty="0"/>
              <a:t>DES QUESTIONS ?</a:t>
            </a:r>
          </a:p>
          <a:p>
            <a:pPr>
              <a:buClr>
                <a:schemeClr val="accent4">
                  <a:lumMod val="75000"/>
                </a:schemeClr>
              </a:buClr>
              <a:buFont typeface="Arial" panose="020B0604020202020204" pitchFamily="34" charset="0"/>
              <a:buChar char="•"/>
            </a:pPr>
            <a:endParaRPr lang="fr-FR" sz="3600" dirty="0">
              <a:cs typeface="Arial" panose="020B0604020202020204" pitchFamily="34" charset="0"/>
            </a:endParaRPr>
          </a:p>
          <a:p>
            <a:endParaRPr lang="fr-FR" sz="3600" dirty="0"/>
          </a:p>
        </p:txBody>
      </p:sp>
      <p:sp>
        <p:nvSpPr>
          <p:cNvPr id="4" name="Content Placeholder 2"/>
          <p:cNvSpPr>
            <a:spLocks noGrp="1"/>
          </p:cNvSpPr>
          <p:nvPr>
            <p:ph type="body" sz="quarter" idx="10"/>
          </p:nvPr>
        </p:nvSpPr>
        <p:spPr>
          <a:xfrm>
            <a:off x="3124404" y="3866446"/>
            <a:ext cx="6123869" cy="578554"/>
          </a:xfrm>
        </p:spPr>
        <p:txBody>
          <a:bodyPr>
            <a:noAutofit/>
          </a:bodyPr>
          <a:lstStyle/>
          <a:p>
            <a:pPr>
              <a:buClr>
                <a:schemeClr val="accent4">
                  <a:lumMod val="75000"/>
                </a:schemeClr>
              </a:buClr>
              <a:buNone/>
            </a:pPr>
            <a:r>
              <a:rPr lang="fr-FR" sz="3600" dirty="0">
                <a:solidFill>
                  <a:schemeClr val="accent5"/>
                </a:solidFill>
              </a:rPr>
              <a:t>DES DOUTES ?</a:t>
            </a:r>
          </a:p>
          <a:p>
            <a:pPr>
              <a:buClr>
                <a:schemeClr val="accent4">
                  <a:lumMod val="75000"/>
                </a:schemeClr>
              </a:buClr>
              <a:buFont typeface="Arial" panose="020B0604020202020204" pitchFamily="34" charset="0"/>
              <a:buChar char="•"/>
            </a:pPr>
            <a:endParaRPr lang="fr-FR" sz="3600" dirty="0">
              <a:cs typeface="Arial" panose="020B0604020202020204" pitchFamily="34" charset="0"/>
            </a:endParaRPr>
          </a:p>
          <a:p>
            <a:endParaRPr lang="fr-FR" sz="3600" dirty="0"/>
          </a:p>
        </p:txBody>
      </p:sp>
      <p:sp>
        <p:nvSpPr>
          <p:cNvPr id="5" name="Content Placeholder 2"/>
          <p:cNvSpPr>
            <a:spLocks noGrp="1"/>
          </p:cNvSpPr>
          <p:nvPr>
            <p:ph type="body" sz="quarter" idx="10"/>
          </p:nvPr>
        </p:nvSpPr>
        <p:spPr>
          <a:xfrm>
            <a:off x="3108362" y="5534824"/>
            <a:ext cx="6123869" cy="578554"/>
          </a:xfrm>
        </p:spPr>
        <p:txBody>
          <a:bodyPr>
            <a:noAutofit/>
          </a:bodyPr>
          <a:lstStyle/>
          <a:p>
            <a:pPr>
              <a:buClr>
                <a:schemeClr val="accent4">
                  <a:lumMod val="75000"/>
                </a:schemeClr>
              </a:buClr>
              <a:buNone/>
            </a:pPr>
            <a:r>
              <a:rPr lang="fr-FR" sz="3600" dirty="0">
                <a:solidFill>
                  <a:schemeClr val="accent6"/>
                </a:solidFill>
              </a:rPr>
              <a:t>DES IDÉES ?</a:t>
            </a:r>
          </a:p>
          <a:p>
            <a:pPr>
              <a:buClr>
                <a:schemeClr val="accent4">
                  <a:lumMod val="75000"/>
                </a:schemeClr>
              </a:buClr>
              <a:buFont typeface="Arial" panose="020B0604020202020204" pitchFamily="34" charset="0"/>
              <a:buChar char="•"/>
            </a:pPr>
            <a:endParaRPr lang="fr-FR" sz="3600" dirty="0">
              <a:solidFill>
                <a:schemeClr val="accent6"/>
              </a:solidFill>
              <a:cs typeface="Arial" panose="020B0604020202020204" pitchFamily="34" charset="0"/>
            </a:endParaRPr>
          </a:p>
          <a:p>
            <a:endParaRPr lang="fr-FR" sz="3600" dirty="0">
              <a:solidFill>
                <a:schemeClr val="accent6"/>
              </a:solidFill>
            </a:endParaRPr>
          </a:p>
        </p:txBody>
      </p:sp>
    </p:spTree>
    <p:extLst>
      <p:ext uri="{BB962C8B-B14F-4D97-AF65-F5344CB8AC3E}">
        <p14:creationId xmlns:p14="http://schemas.microsoft.com/office/powerpoint/2010/main" val="712827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3137" y="1962150"/>
            <a:ext cx="10692389" cy="2135188"/>
          </a:xfrm>
        </p:spPr>
        <p:txBody>
          <a:bodyPr/>
          <a:lstStyle/>
          <a:p>
            <a:pPr eaLnBrk="1" fontAlgn="auto" hangingPunct="1">
              <a:spcAft>
                <a:spcPts val="0"/>
              </a:spcAft>
              <a:defRPr/>
            </a:pPr>
            <a:r>
              <a:rPr lang="fr-FR" sz="5800" dirty="0" smtClean="0"/>
              <a:t>Principes directeurs, rôles et </a:t>
            </a:r>
            <a:r>
              <a:rPr lang="fr-FR" sz="5800" dirty="0" smtClean="0"/>
              <a:t>responsabilités</a:t>
            </a:r>
            <a:endParaRPr lang="fr-FR" sz="5800" dirty="0" smtClean="0"/>
          </a:p>
        </p:txBody>
      </p:sp>
      <p:sp>
        <p:nvSpPr>
          <p:cNvPr id="5" name="Text Placeholder 4"/>
          <p:cNvSpPr>
            <a:spLocks noGrp="1"/>
          </p:cNvSpPr>
          <p:nvPr>
            <p:ph type="body" sz="quarter" idx="10"/>
          </p:nvPr>
        </p:nvSpPr>
        <p:spPr>
          <a:xfrm>
            <a:off x="973138" y="1270000"/>
            <a:ext cx="10329862" cy="720725"/>
          </a:xfrm>
        </p:spPr>
        <p:txBody>
          <a:bodyPr/>
          <a:lstStyle/>
          <a:p>
            <a:pPr>
              <a:buFont typeface="Tw Cen MT" charset="0"/>
              <a:buChar char=" "/>
              <a:defRPr/>
            </a:pPr>
            <a:r>
              <a:rPr lang="fr-FR" smtClean="0"/>
              <a:t>MODULE 8 </a:t>
            </a:r>
          </a:p>
        </p:txBody>
      </p:sp>
      <p:cxnSp>
        <p:nvCxnSpPr>
          <p:cNvPr id="7" name="Straight Connector 6"/>
          <p:cNvCxnSpPr/>
          <p:nvPr/>
        </p:nvCxnSpPr>
        <p:spPr>
          <a:xfrm>
            <a:off x="1093661" y="4110294"/>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Objectifs </a:t>
            </a:r>
          </a:p>
        </p:txBody>
      </p:sp>
      <p:sp>
        <p:nvSpPr>
          <p:cNvPr id="5" name="Content Placeholder 4"/>
          <p:cNvSpPr>
            <a:spLocks noGrp="1"/>
          </p:cNvSpPr>
          <p:nvPr>
            <p:ph idx="1"/>
          </p:nvPr>
        </p:nvSpPr>
        <p:spPr/>
        <p:txBody>
          <a:bodyPr/>
          <a:lstStyle/>
          <a:p>
            <a:r>
              <a:rPr lang="fr-FR" sz="2400" dirty="0"/>
              <a:t>Identifier les principes directeurs de la gestion des cas de VBG</a:t>
            </a:r>
          </a:p>
          <a:p>
            <a:r>
              <a:rPr lang="fr-FR" sz="2400" dirty="0"/>
              <a:t>Comprendre votre rôle en tant qu'intervenant</a:t>
            </a:r>
          </a:p>
          <a:p>
            <a:r>
              <a:rPr lang="fr-FR" sz="2400" dirty="0"/>
              <a:t>Connaître vos responsabilités en tant qu'intervenant</a:t>
            </a:r>
          </a:p>
          <a:p>
            <a:endParaRPr lang="fr-FR" sz="2400" dirty="0"/>
          </a:p>
        </p:txBody>
      </p:sp>
    </p:spTree>
    <p:extLst>
      <p:ext uri="{BB962C8B-B14F-4D97-AF65-F5344CB8AC3E}">
        <p14:creationId xmlns:p14="http://schemas.microsoft.com/office/powerpoint/2010/main" val="553391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Principes directeurs</a:t>
            </a:r>
          </a:p>
        </p:txBody>
      </p:sp>
      <p:sp>
        <p:nvSpPr>
          <p:cNvPr id="3" name="Content Placeholder 2"/>
          <p:cNvSpPr>
            <a:spLocks noGrp="1"/>
          </p:cNvSpPr>
          <p:nvPr>
            <p:ph idx="1"/>
          </p:nvPr>
        </p:nvSpPr>
        <p:spPr>
          <a:xfrm>
            <a:off x="978218" y="2034540"/>
            <a:ext cx="9720262" cy="4022725"/>
          </a:xfrm>
        </p:spPr>
        <p:txBody>
          <a:bodyPr/>
          <a:lstStyle/>
          <a:p>
            <a:pPr>
              <a:buClr>
                <a:schemeClr val="accent4">
                  <a:lumMod val="75000"/>
                </a:schemeClr>
              </a:buClr>
              <a:buNone/>
            </a:pPr>
            <a:endParaRPr lang="fr-FR" sz="2800" dirty="0"/>
          </a:p>
          <a:p>
            <a:pPr lvl="1" indent="-265113">
              <a:buClr>
                <a:schemeClr val="accent4">
                  <a:lumMod val="75000"/>
                </a:schemeClr>
              </a:buClr>
              <a:buFont typeface="Arial" panose="020B0604020202020204" pitchFamily="34" charset="0"/>
              <a:buChar char="•"/>
            </a:pPr>
            <a:r>
              <a:rPr lang="fr-FR" sz="2800" dirty="0"/>
              <a:t>Le droit à la sécurité</a:t>
            </a:r>
          </a:p>
          <a:p>
            <a:pPr lvl="1" indent="-265113">
              <a:buClr>
                <a:schemeClr val="accent4">
                  <a:lumMod val="75000"/>
                </a:schemeClr>
              </a:buClr>
              <a:buFont typeface="Arial" panose="020B0604020202020204" pitchFamily="34" charset="0"/>
              <a:buChar char="•"/>
            </a:pPr>
            <a:endParaRPr lang="fr-FR" sz="2800" dirty="0"/>
          </a:p>
          <a:p>
            <a:pPr lvl="1" indent="-265113">
              <a:buClr>
                <a:schemeClr val="accent4">
                  <a:lumMod val="75000"/>
                </a:schemeClr>
              </a:buClr>
              <a:buFont typeface="Arial" panose="020B0604020202020204" pitchFamily="34" charset="0"/>
              <a:buChar char="•"/>
            </a:pPr>
            <a:r>
              <a:rPr lang="fr-FR" sz="2800" dirty="0"/>
              <a:t>Le droit à la confidentialité </a:t>
            </a:r>
          </a:p>
          <a:p>
            <a:pPr lvl="1" indent="-265113">
              <a:buClr>
                <a:schemeClr val="accent4">
                  <a:lumMod val="75000"/>
                </a:schemeClr>
              </a:buClr>
              <a:buFont typeface="Arial" panose="020B0604020202020204" pitchFamily="34" charset="0"/>
              <a:buChar char="•"/>
            </a:pPr>
            <a:endParaRPr lang="fr-FR" sz="2800" dirty="0"/>
          </a:p>
          <a:p>
            <a:pPr lvl="1" indent="-265113">
              <a:buClr>
                <a:schemeClr val="accent4">
                  <a:lumMod val="75000"/>
                </a:schemeClr>
              </a:buClr>
              <a:buFont typeface="Arial" panose="020B0604020202020204" pitchFamily="34" charset="0"/>
              <a:buChar char="•"/>
            </a:pPr>
            <a:r>
              <a:rPr lang="fr-FR" sz="2800" dirty="0"/>
              <a:t>Le droit à la dignité et à l'autodétermination</a:t>
            </a:r>
          </a:p>
          <a:p>
            <a:pPr lvl="1" indent="-265113">
              <a:buClr>
                <a:schemeClr val="accent4">
                  <a:lumMod val="75000"/>
                </a:schemeClr>
              </a:buClr>
              <a:buFont typeface="Arial" panose="020B0604020202020204" pitchFamily="34" charset="0"/>
              <a:buChar char="•"/>
            </a:pPr>
            <a:endParaRPr lang="fr-FR" sz="2800" dirty="0"/>
          </a:p>
          <a:p>
            <a:pPr lvl="1" indent="-265113">
              <a:buClr>
                <a:schemeClr val="accent4">
                  <a:lumMod val="75000"/>
                </a:schemeClr>
              </a:buClr>
              <a:buFont typeface="Arial" panose="020B0604020202020204" pitchFamily="34" charset="0"/>
              <a:buChar char="•"/>
            </a:pPr>
            <a:r>
              <a:rPr lang="fr-FR" sz="2800" dirty="0"/>
              <a:t>La non-discrimination </a:t>
            </a:r>
          </a:p>
          <a:p>
            <a:pPr lvl="1">
              <a:buClr>
                <a:schemeClr val="accent4">
                  <a:lumMod val="75000"/>
                </a:schemeClr>
              </a:buClr>
              <a:buNone/>
            </a:pPr>
            <a:endParaRPr lang="fr-FR" sz="2800" dirty="0"/>
          </a:p>
        </p:txBody>
      </p:sp>
    </p:spTree>
    <p:extLst>
      <p:ext uri="{BB962C8B-B14F-4D97-AF65-F5344CB8AC3E}">
        <p14:creationId xmlns:p14="http://schemas.microsoft.com/office/powerpoint/2010/main" val="38737886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Principes directeurs</a:t>
            </a:r>
          </a:p>
        </p:txBody>
      </p:sp>
      <p:sp>
        <p:nvSpPr>
          <p:cNvPr id="3" name="Content Placeholder 2"/>
          <p:cNvSpPr>
            <a:spLocks noGrp="1"/>
          </p:cNvSpPr>
          <p:nvPr>
            <p:ph idx="1"/>
          </p:nvPr>
        </p:nvSpPr>
        <p:spPr>
          <a:xfrm>
            <a:off x="1070829" y="2004647"/>
            <a:ext cx="9720262" cy="4022725"/>
          </a:xfrm>
        </p:spPr>
        <p:txBody>
          <a:bodyPr>
            <a:noAutofit/>
          </a:bodyPr>
          <a:lstStyle/>
          <a:p>
            <a:pPr indent="-457200">
              <a:buClr>
                <a:schemeClr val="accent4">
                  <a:lumMod val="75000"/>
                </a:schemeClr>
              </a:buClr>
              <a:buNone/>
            </a:pPr>
            <a:r>
              <a:rPr lang="fr-FR" sz="3600" b="1" dirty="0"/>
              <a:t>Le droit à la sécurité </a:t>
            </a:r>
          </a:p>
          <a:p>
            <a:pPr indent="-457200">
              <a:buClr>
                <a:schemeClr val="accent4">
                  <a:lumMod val="75000"/>
                </a:schemeClr>
              </a:buClr>
              <a:buNone/>
            </a:pPr>
            <a:endParaRPr lang="fr-FR" sz="1600" b="1" dirty="0"/>
          </a:p>
          <a:p>
            <a:pPr marL="457200" lvl="1" indent="-457200">
              <a:buClr>
                <a:schemeClr val="accent4">
                  <a:lumMod val="75000"/>
                </a:schemeClr>
              </a:buClr>
              <a:buFont typeface="Arial" panose="020B0604020202020204" pitchFamily="34" charset="0"/>
              <a:buChar char="•"/>
            </a:pPr>
            <a:r>
              <a:rPr lang="fr-FR" sz="3600" dirty="0"/>
              <a:t>Sécurité émotionnelle et physique </a:t>
            </a:r>
          </a:p>
          <a:p>
            <a:pPr marL="457200" lvl="1" indent="-457200">
              <a:buClr>
                <a:schemeClr val="accent4">
                  <a:lumMod val="75000"/>
                </a:schemeClr>
              </a:buClr>
              <a:buFont typeface="Arial" panose="020B0604020202020204" pitchFamily="34" charset="0"/>
              <a:buChar char="•"/>
            </a:pPr>
            <a:r>
              <a:rPr lang="fr-FR" sz="3600" dirty="0"/>
              <a:t>Toutes les actions préservent le bien-être de la survivante</a:t>
            </a:r>
          </a:p>
          <a:p>
            <a:pPr lvl="1" indent="-457200">
              <a:buClr>
                <a:schemeClr val="accent4">
                  <a:lumMod val="75000"/>
                </a:schemeClr>
              </a:buClr>
              <a:buFont typeface="Arial" panose="020B0604020202020204" pitchFamily="34" charset="0"/>
              <a:buChar char="•"/>
            </a:pPr>
            <a:endParaRPr lang="fr-FR" sz="3600" dirty="0"/>
          </a:p>
          <a:p>
            <a:pPr marL="128016" lvl="1" indent="-457200">
              <a:buClr>
                <a:schemeClr val="accent4">
                  <a:lumMod val="75000"/>
                </a:schemeClr>
              </a:buClr>
              <a:buNone/>
            </a:pPr>
            <a:endParaRPr lang="fr-FR" sz="3600" dirty="0"/>
          </a:p>
        </p:txBody>
      </p:sp>
    </p:spTree>
    <p:extLst>
      <p:ext uri="{BB962C8B-B14F-4D97-AF65-F5344CB8AC3E}">
        <p14:creationId xmlns:p14="http://schemas.microsoft.com/office/powerpoint/2010/main" val="24075932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PRINCIPES DIRECTEURS</a:t>
            </a:r>
          </a:p>
        </p:txBody>
      </p:sp>
      <p:sp>
        <p:nvSpPr>
          <p:cNvPr id="3" name="Content Placeholder 2"/>
          <p:cNvSpPr>
            <a:spLocks noGrp="1"/>
          </p:cNvSpPr>
          <p:nvPr>
            <p:ph idx="1"/>
          </p:nvPr>
        </p:nvSpPr>
        <p:spPr>
          <a:xfrm>
            <a:off x="789476" y="1746738"/>
            <a:ext cx="10589724" cy="4302370"/>
          </a:xfrm>
        </p:spPr>
        <p:txBody>
          <a:bodyPr/>
          <a:lstStyle/>
          <a:p>
            <a:pPr indent="-457200">
              <a:buClr>
                <a:schemeClr val="accent4">
                  <a:lumMod val="75000"/>
                </a:schemeClr>
              </a:buClr>
              <a:buNone/>
            </a:pPr>
            <a:r>
              <a:rPr lang="fr-FR" sz="2800" b="1" dirty="0"/>
              <a:t>Le droit à la confidentialité </a:t>
            </a:r>
          </a:p>
          <a:p>
            <a:pPr indent="-457200">
              <a:buClr>
                <a:schemeClr val="accent4">
                  <a:lumMod val="75000"/>
                </a:schemeClr>
              </a:buClr>
              <a:buNone/>
            </a:pPr>
            <a:endParaRPr lang="fr-FR" sz="1200" b="1" dirty="0"/>
          </a:p>
          <a:p>
            <a:pPr marL="457200" lvl="1" indent="-457200">
              <a:buClr>
                <a:schemeClr val="accent4">
                  <a:lumMod val="75000"/>
                </a:schemeClr>
              </a:buClr>
              <a:buFont typeface="Arial" panose="020B0604020202020204" pitchFamily="34" charset="0"/>
              <a:buChar char="•"/>
            </a:pPr>
            <a:r>
              <a:rPr lang="fr-FR" sz="2600" dirty="0"/>
              <a:t>Collecte en toute confidentialité des informations au cours des entretiens</a:t>
            </a:r>
          </a:p>
          <a:p>
            <a:pPr marL="457200" lvl="1" indent="-457200">
              <a:buClr>
                <a:schemeClr val="accent4">
                  <a:lumMod val="75000"/>
                </a:schemeClr>
              </a:buClr>
              <a:buFont typeface="Arial" panose="020B0604020202020204" pitchFamily="34" charset="0"/>
              <a:buChar char="•"/>
            </a:pPr>
            <a:r>
              <a:rPr lang="fr-FR" sz="2600" dirty="0"/>
              <a:t>Le partage des informations est effectué selon le principe du </a:t>
            </a:r>
            <a:r>
              <a:rPr lang="fr-FR" sz="2600" dirty="0" smtClean="0"/>
              <a:t>«</a:t>
            </a:r>
            <a:r>
              <a:rPr lang="fr-FR" sz="2600" dirty="0"/>
              <a:t>  need-to-know » ou en cas de besoin, conformément aux lois et politiques</a:t>
            </a:r>
          </a:p>
          <a:p>
            <a:pPr marL="457200" lvl="1" indent="-457200">
              <a:buClr>
                <a:schemeClr val="accent4">
                  <a:lumMod val="75000"/>
                </a:schemeClr>
              </a:buClr>
              <a:buFont typeface="Arial" panose="020B0604020202020204" pitchFamily="34" charset="0"/>
              <a:buChar char="•"/>
            </a:pPr>
            <a:r>
              <a:rPr lang="fr-FR" sz="2600" dirty="0"/>
              <a:t>La survivante donne sa permission avant le partage des informations </a:t>
            </a:r>
          </a:p>
          <a:p>
            <a:pPr marL="457200" lvl="1" indent="-457200">
              <a:buClr>
                <a:schemeClr val="accent4">
                  <a:lumMod val="75000"/>
                </a:schemeClr>
              </a:buClr>
              <a:buFont typeface="Arial" panose="020B0604020202020204" pitchFamily="34" charset="0"/>
              <a:buChar char="•"/>
            </a:pPr>
            <a:r>
              <a:rPr lang="fr-FR" sz="2600" dirty="0"/>
              <a:t>Lorsqu'une orientation est proposée, seuls les détails pertinents sont partagés et uniquement avec la permission de la survivante</a:t>
            </a:r>
          </a:p>
          <a:p>
            <a:pPr marL="457200" lvl="1" indent="-457200">
              <a:buClr>
                <a:schemeClr val="accent4">
                  <a:lumMod val="75000"/>
                </a:schemeClr>
              </a:buClr>
              <a:buFont typeface="Arial" panose="020B0604020202020204" pitchFamily="34" charset="0"/>
              <a:buChar char="•"/>
            </a:pPr>
            <a:r>
              <a:rPr lang="fr-FR" sz="2600" dirty="0"/>
              <a:t>Les informations figurant dans les dossiers personnels sont stockées en toute sécurité </a:t>
            </a:r>
          </a:p>
          <a:p>
            <a:pPr marL="457200" indent="-457200"/>
            <a:endParaRPr lang="fr-FR" sz="2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Principes directeurs</a:t>
            </a:r>
          </a:p>
        </p:txBody>
      </p:sp>
      <p:sp>
        <p:nvSpPr>
          <p:cNvPr id="3" name="Content Placeholder 2"/>
          <p:cNvSpPr>
            <a:spLocks noGrp="1"/>
          </p:cNvSpPr>
          <p:nvPr>
            <p:ph idx="1"/>
          </p:nvPr>
        </p:nvSpPr>
        <p:spPr>
          <a:xfrm>
            <a:off x="978218" y="2125980"/>
            <a:ext cx="9720262" cy="4022725"/>
          </a:xfrm>
        </p:spPr>
        <p:txBody>
          <a:bodyPr/>
          <a:lstStyle/>
          <a:p>
            <a:pPr indent="-457200">
              <a:buClr>
                <a:schemeClr val="accent4">
                  <a:lumMod val="75000"/>
                </a:schemeClr>
              </a:buClr>
              <a:buNone/>
            </a:pPr>
            <a:r>
              <a:rPr lang="fr-FR" sz="3200" b="1" dirty="0"/>
              <a:t>Le droit à la dignité et à l'autodétermination</a:t>
            </a:r>
          </a:p>
          <a:p>
            <a:pPr marL="457200" indent="-457200">
              <a:buClr>
                <a:schemeClr val="accent4">
                  <a:lumMod val="75000"/>
                </a:schemeClr>
              </a:buClr>
              <a:buNone/>
            </a:pPr>
            <a:endParaRPr lang="fr-FR" sz="1400" b="1" dirty="0"/>
          </a:p>
          <a:p>
            <a:pPr marL="457200" lvl="1" indent="-457200">
              <a:buClr>
                <a:schemeClr val="accent4">
                  <a:lumMod val="75000"/>
                </a:schemeClr>
              </a:buClr>
              <a:buFont typeface="Arial" panose="020B0604020202020204" pitchFamily="34" charset="0"/>
              <a:buChar char="•"/>
            </a:pPr>
            <a:r>
              <a:rPr lang="fr-FR" sz="3200" dirty="0"/>
              <a:t>Approche fondée sur la reconnaissance et l'absence de reproche et de critique</a:t>
            </a:r>
          </a:p>
          <a:p>
            <a:pPr marL="457200" lvl="1" indent="-457200">
              <a:buClr>
                <a:schemeClr val="accent4">
                  <a:lumMod val="75000"/>
                </a:schemeClr>
              </a:buClr>
              <a:buFont typeface="Arial" panose="020B0604020202020204" pitchFamily="34" charset="0"/>
              <a:buChar char="•"/>
            </a:pPr>
            <a:r>
              <a:rPr lang="fr-FR" sz="3200" dirty="0"/>
              <a:t>Valoriser la survivante et s'intéresser à son expérience, son histoire et son avenir </a:t>
            </a:r>
          </a:p>
          <a:p>
            <a:pPr marL="457200" lvl="1" indent="-457200">
              <a:buClr>
                <a:schemeClr val="accent4">
                  <a:lumMod val="75000"/>
                </a:schemeClr>
              </a:buClr>
              <a:buFont typeface="Arial" panose="020B0604020202020204" pitchFamily="34" charset="0"/>
              <a:buChar char="•"/>
            </a:pPr>
            <a:r>
              <a:rPr lang="fr-FR" sz="3200" dirty="0"/>
              <a:t>La survivante prend des décisions concernant les soins et cette démarche est valorisée et soutenue</a:t>
            </a:r>
          </a:p>
          <a:p>
            <a:pPr indent="-457200"/>
            <a:endParaRPr lang="fr-FR" sz="3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Principes directeurs</a:t>
            </a:r>
          </a:p>
        </p:txBody>
      </p:sp>
      <p:sp>
        <p:nvSpPr>
          <p:cNvPr id="3" name="Content Placeholder 2"/>
          <p:cNvSpPr>
            <a:spLocks noGrp="1"/>
          </p:cNvSpPr>
          <p:nvPr>
            <p:ph idx="1"/>
          </p:nvPr>
        </p:nvSpPr>
        <p:spPr>
          <a:xfrm>
            <a:off x="977046" y="2028092"/>
            <a:ext cx="9720262" cy="4022725"/>
          </a:xfrm>
        </p:spPr>
        <p:txBody>
          <a:bodyPr>
            <a:noAutofit/>
          </a:bodyPr>
          <a:lstStyle/>
          <a:p>
            <a:pPr indent="-457200">
              <a:buClr>
                <a:schemeClr val="accent4">
                  <a:lumMod val="75000"/>
                </a:schemeClr>
              </a:buClr>
              <a:buNone/>
            </a:pPr>
            <a:r>
              <a:rPr lang="fr-FR" sz="3200" b="1" dirty="0"/>
              <a:t>La non-discrimination </a:t>
            </a:r>
          </a:p>
          <a:p>
            <a:pPr indent="-457200">
              <a:buClr>
                <a:schemeClr val="accent4">
                  <a:lumMod val="75000"/>
                </a:schemeClr>
              </a:buClr>
              <a:buNone/>
            </a:pPr>
            <a:endParaRPr lang="fr-FR" sz="1200" b="1" dirty="0"/>
          </a:p>
          <a:p>
            <a:pPr marL="457200" lvl="1" indent="-457200">
              <a:buClr>
                <a:schemeClr val="accent4">
                  <a:lumMod val="75000"/>
                </a:schemeClr>
              </a:buClr>
              <a:buFont typeface="Arial" panose="020B0604020202020204" pitchFamily="34" charset="0"/>
              <a:buChar char="•"/>
            </a:pPr>
            <a:r>
              <a:rPr lang="fr-FR" sz="3200" dirty="0"/>
              <a:t>Tout adulte ou enfant, quel que soit son sexe, doit recevoir des soins et un soutien dans les mêmes conditions</a:t>
            </a:r>
          </a:p>
          <a:p>
            <a:pPr marL="457200" lvl="1" indent="-457200">
              <a:buClr>
                <a:schemeClr val="accent4">
                  <a:lumMod val="75000"/>
                </a:schemeClr>
              </a:buClr>
              <a:buFont typeface="Arial" panose="020B0604020202020204" pitchFamily="34" charset="0"/>
              <a:buChar char="•"/>
            </a:pPr>
            <a:r>
              <a:rPr lang="fr-FR" sz="3200" dirty="0"/>
              <a:t>Les survivantes doivent recevoir un traitement juste et équitable, indépendamment de leur origine ethnique, religion, nationalité ou orientation sexuelle</a:t>
            </a:r>
          </a:p>
        </p:txBody>
      </p:sp>
    </p:spTree>
    <p:extLst>
      <p:ext uri="{BB962C8B-B14F-4D97-AF65-F5344CB8AC3E}">
        <p14:creationId xmlns:p14="http://schemas.microsoft.com/office/powerpoint/2010/main" val="39285223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222" y="2419659"/>
            <a:ext cx="5198316" cy="1545564"/>
          </a:xfrm>
        </p:spPr>
        <p:txBody>
          <a:bodyPr>
            <a:normAutofit fontScale="90000"/>
          </a:bodyPr>
          <a:lstStyle/>
          <a:p>
            <a:r>
              <a:rPr lang="fr-FR" smtClean="0"/>
              <a:t>Activité :</a:t>
            </a:r>
            <a:r>
              <a:t/>
            </a:r>
            <a:br/>
            <a:r>
              <a:rPr lang="fr-FR" smtClean="0"/>
              <a:t> Rôles et responsabilités</a:t>
            </a:r>
          </a:p>
        </p:txBody>
      </p:sp>
      <p:sp>
        <p:nvSpPr>
          <p:cNvPr id="3" name="Content Placeholder 2"/>
          <p:cNvSpPr>
            <a:spLocks noGrp="1"/>
          </p:cNvSpPr>
          <p:nvPr>
            <p:ph idx="1"/>
          </p:nvPr>
        </p:nvSpPr>
        <p:spPr>
          <a:xfrm>
            <a:off x="6839764" y="1212470"/>
            <a:ext cx="4478866" cy="5053469"/>
          </a:xfrm>
        </p:spPr>
        <p:txBody>
          <a:bodyPr/>
          <a:lstStyle/>
          <a:p>
            <a:r>
              <a:rPr lang="fr-FR" sz="2400" dirty="0"/>
              <a:t>À l'aide des principes directeurs dont nous venons de parler et qui servent de cadre, discutez en groupes des rôles et responsabilités que vous voyez pour l'intervenant.</a:t>
            </a:r>
          </a:p>
          <a:p>
            <a:pPr algn="ctr"/>
            <a:endParaRPr lang="fr-FR" sz="2400" dirty="0"/>
          </a:p>
        </p:txBody>
      </p:sp>
    </p:spTree>
    <p:extLst>
      <p:ext uri="{BB962C8B-B14F-4D97-AF65-F5344CB8AC3E}">
        <p14:creationId xmlns:p14="http://schemas.microsoft.com/office/powerpoint/2010/main" val="17267647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16180</TotalTime>
  <Words>1358</Words>
  <Application>Microsoft Office PowerPoint</Application>
  <PresentationFormat>Custom</PresentationFormat>
  <Paragraphs>177</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IRC-Module-Template-V2</vt:lpstr>
      <vt:lpstr>PowerPoint Presentation</vt:lpstr>
      <vt:lpstr>Principes directeurs, rôles et responsabilités</vt:lpstr>
      <vt:lpstr>Objectifs </vt:lpstr>
      <vt:lpstr>Principes directeurs</vt:lpstr>
      <vt:lpstr>Principes directeurs</vt:lpstr>
      <vt:lpstr>PRINCIPES DIRECTEURS</vt:lpstr>
      <vt:lpstr>Principes directeurs</vt:lpstr>
      <vt:lpstr>Principes directeurs</vt:lpstr>
      <vt:lpstr>Activité :  Rôles et responsabilités</vt:lpstr>
      <vt:lpstr>Rôle de l'intervenant</vt:lpstr>
      <vt:lpstr>Responsabilités de l'intervenant </vt:lpstr>
      <vt:lpstr>Activité : Récapitulatif</vt:lpstr>
      <vt:lpstr>Conclusion</vt:lpstr>
    </vt:vector>
  </TitlesOfParts>
  <Company>IRC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Yuli</cp:lastModifiedBy>
  <cp:revision>101</cp:revision>
  <dcterms:created xsi:type="dcterms:W3CDTF">2016-02-16T15:51:51Z</dcterms:created>
  <dcterms:modified xsi:type="dcterms:W3CDTF">2017-07-31T08:24:39Z</dcterms:modified>
</cp:coreProperties>
</file>